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3"/>
    <p:sldId id="258" r:id="rId4"/>
    <p:sldId id="259" r:id="rId5"/>
    <p:sldId id="260" r:id="rId6"/>
    <p:sldId id="262" r:id="rId7"/>
    <p:sldId id="263" r:id="rId8"/>
    <p:sldId id="264" r:id="rId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1196975"/>
            <a:ext cx="10943167" cy="108267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2422525"/>
            <a:ext cx="10949517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itchFamily="2" charset="-122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itchFamily="2" charset="-122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544C22-EC13-4D2B-BB53-07ACC9C2DCD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itchFamily="2" charset="-122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itchFamily="2" charset="-122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544C22-EC13-4D2B-BB53-07ACC9C2DCDB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 dirty="0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4205" y="802005"/>
            <a:ext cx="10942955" cy="2906395"/>
          </a:xfrm>
        </p:spPr>
        <p:txBody>
          <a:bodyPr/>
          <a:p>
            <a:r>
              <a:rPr lang="ru-RU" altLang="en-US" sz="4400">
                <a:solidFill>
                  <a:schemeClr val="accent3"/>
                </a:solidFill>
              </a:rPr>
              <a:t>Дополнительная общеобразовательная общеразвивающая программа </a:t>
            </a:r>
            <a:br>
              <a:rPr lang="ru-RU" altLang="en-US" sz="4400">
                <a:solidFill>
                  <a:schemeClr val="accent3"/>
                </a:solidFill>
              </a:rPr>
            </a:br>
            <a:r>
              <a:rPr lang="ru-RU" altLang="en-US" sz="4400">
                <a:solidFill>
                  <a:schemeClr val="accent3"/>
                </a:solidFill>
              </a:rPr>
              <a:t>«Вымпел. Тактический медик»</a:t>
            </a:r>
            <a:endParaRPr lang="ru-RU" altLang="en-US" sz="4400">
              <a:solidFill>
                <a:schemeClr val="accent3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Изображение 4" descr="П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75625" y="982345"/>
            <a:ext cx="3626485" cy="2717800"/>
          </a:xfrm>
          <a:prstGeom prst="rect">
            <a:avLst/>
          </a:prstGeom>
        </p:spPr>
      </p:pic>
      <p:pic>
        <p:nvPicPr>
          <p:cNvPr id="6" name="Изображение 5" descr="П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4345" y="981710"/>
            <a:ext cx="3623945" cy="2718435"/>
          </a:xfrm>
          <a:prstGeom prst="rect">
            <a:avLst/>
          </a:prstGeom>
        </p:spPr>
      </p:pic>
      <p:sp>
        <p:nvSpPr>
          <p:cNvPr id="7" name="Текстовое поле 6"/>
          <p:cNvSpPr txBox="1"/>
          <p:nvPr/>
        </p:nvSpPr>
        <p:spPr>
          <a:xfrm>
            <a:off x="640715" y="4513580"/>
            <a:ext cx="1142238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altLang="en-US" sz="2800"/>
              <a:t>Особенностью данной программы является подготовка тактического медика – помощника санитарного инструктора - методически грамотного, способного как оказать помощь руководителю, так и работать самостоятельно.</a:t>
            </a:r>
            <a:endParaRPr lang="ru-RU" altLang="en-US" sz="2800"/>
          </a:p>
        </p:txBody>
      </p:sp>
      <p:pic>
        <p:nvPicPr>
          <p:cNvPr id="8" name="Изображение 7" descr="П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930" y="982345"/>
            <a:ext cx="3623310" cy="2717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Отличительные особенности программы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3600"/>
              <a:t>Возрастная группа: подростки 15-17 лет.</a:t>
            </a:r>
            <a:endParaRPr lang="ru-RU" altLang="en-US" sz="3600"/>
          </a:p>
          <a:p>
            <a:r>
              <a:rPr lang="ru-RU" altLang="en-US" sz="3600"/>
              <a:t>Объем программы 56 учебных часов (2 недели) в год. </a:t>
            </a:r>
            <a:endParaRPr lang="ru-RU" altLang="en-US" sz="3600"/>
          </a:p>
          <a:p>
            <a:r>
              <a:rPr lang="ru-RU" altLang="en-US" sz="3600"/>
              <a:t>Срок реализации программы: </a:t>
            </a:r>
            <a:endParaRPr lang="ru-RU" altLang="en-US" sz="3600"/>
          </a:p>
          <a:p>
            <a:pPr marL="0" indent="0">
              <a:buNone/>
            </a:pPr>
            <a:r>
              <a:rPr lang="ru-RU" altLang="en-US" sz="3600"/>
              <a:t>Программа рассчитана на 14 дней обучения.</a:t>
            </a:r>
            <a:endParaRPr lang="ru-RU" altLang="en-US" sz="3600"/>
          </a:p>
          <a:p>
            <a:r>
              <a:rPr lang="ru-RU" altLang="en-US" sz="3600"/>
              <a:t>Занятия проводятся 7 раз в неделю по 4 часа</a:t>
            </a:r>
            <a:endParaRPr lang="ru-RU" altLang="en-US" sz="3600"/>
          </a:p>
          <a:p>
            <a:r>
              <a:rPr lang="ru-RU" altLang="en-US" sz="3600">
                <a:sym typeface="+mn-ea"/>
              </a:rPr>
              <a:t>Форма обучения: очная.</a:t>
            </a:r>
            <a:endParaRPr lang="ru-RU" altLang="en-US" sz="3600"/>
          </a:p>
          <a:p>
            <a:endParaRPr lang="ru-RU" altLang="en-US" sz="3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1327785"/>
          </a:xfrm>
        </p:spPr>
        <p:txBody>
          <a:bodyPr/>
          <a:p>
            <a:pPr algn="ctr"/>
            <a:r>
              <a:rPr lang="ru-RU" altLang="en-US" sz="3200">
                <a:sym typeface="+mn-ea"/>
              </a:rPr>
              <a:t>Цель ДОП: подготовка тактического медика (взводного санитара).</a:t>
            </a:r>
            <a:br>
              <a:rPr lang="ru-RU" altLang="en-US" sz="3200"/>
            </a:br>
            <a:endParaRPr lang="ru-RU" altLang="en-US" sz="3200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09600" y="1518285"/>
            <a:ext cx="10972800" cy="4609465"/>
          </a:xfrm>
        </p:spPr>
        <p:txBody>
          <a:bodyPr/>
          <a:p>
            <a:r>
              <a:rPr lang="ru-RU" altLang="en-US" sz="1800"/>
              <a:t>Задачи:</a:t>
            </a:r>
            <a:endParaRPr lang="ru-RU" altLang="en-US" sz="1800"/>
          </a:p>
          <a:p>
            <a:r>
              <a:rPr lang="ru-RU" altLang="en-US" sz="1800" b="1"/>
              <a:t>образовательные</a:t>
            </a:r>
            <a:r>
              <a:rPr lang="ru-RU" altLang="en-US" sz="1800"/>
              <a:t>: </a:t>
            </a:r>
            <a:endParaRPr lang="ru-RU" altLang="en-US" sz="1800"/>
          </a:p>
          <a:p>
            <a:pPr marL="0" indent="0">
              <a:buNone/>
            </a:pPr>
            <a:r>
              <a:rPr lang="ru-RU" altLang="en-US" sz="1800"/>
              <a:t>-углублённое изучение порядка и правил оказания первой помощи в условиях современного боя и чрезвычайных ситуаций, укрепление практических навыков в оказании первой помощи себе и окружающим, в организации эвакуации раненых и больных, медицинской службы отделения и взвода;</a:t>
            </a:r>
            <a:endParaRPr lang="ru-RU" altLang="en-US" sz="1800"/>
          </a:p>
          <a:p>
            <a:r>
              <a:rPr lang="ru-RU" altLang="en-US" sz="1800" b="1"/>
              <a:t>развивающие: </a:t>
            </a:r>
            <a:endParaRPr lang="ru-RU" altLang="en-US" sz="1800"/>
          </a:p>
          <a:p>
            <a:pPr marL="0" indent="0">
              <a:buNone/>
            </a:pPr>
            <a:r>
              <a:rPr lang="ru-RU" altLang="en-US" sz="1800"/>
              <a:t>-развитие интереса к служению Российскому государству, к социально значимой деятельности;</a:t>
            </a:r>
            <a:endParaRPr lang="ru-RU" altLang="en-US" sz="1800"/>
          </a:p>
          <a:p>
            <a:pPr marL="0" indent="0">
              <a:buNone/>
            </a:pPr>
            <a:r>
              <a:rPr lang="ru-RU" altLang="en-US" sz="1800"/>
              <a:t>-развитие психологической устойчивости, умения принимать правильные решения в сложной обстановке;</a:t>
            </a:r>
            <a:endParaRPr lang="ru-RU" altLang="en-US" sz="1800"/>
          </a:p>
          <a:p>
            <a:r>
              <a:rPr lang="ru-RU" altLang="en-US" sz="1800" b="1"/>
              <a:t>воспитательные:</a:t>
            </a:r>
            <a:r>
              <a:rPr lang="ru-RU" altLang="en-US" sz="1800"/>
              <a:t> </a:t>
            </a:r>
            <a:endParaRPr lang="ru-RU" altLang="en-US" sz="1800"/>
          </a:p>
          <a:p>
            <a:pPr marL="0" indent="0">
              <a:buNone/>
            </a:pPr>
            <a:r>
              <a:rPr lang="ru-RU" altLang="en-US" sz="1800"/>
              <a:t>- формирование у молодых людей чувства патриотизма, гражданского самосознания, верности Отечеству, готовности к выполнению конституционных обязанностей;</a:t>
            </a:r>
            <a:endParaRPr lang="ru-RU" altLang="en-US" sz="1800"/>
          </a:p>
          <a:p>
            <a:pPr marL="0" indent="0">
              <a:buNone/>
            </a:pPr>
            <a:r>
              <a:rPr lang="ru-RU" altLang="en-US" sz="1800"/>
              <a:t>-формирование потребности в здоровом образе жизни и активном отдыхе;</a:t>
            </a:r>
            <a:endParaRPr lang="ru-RU" altLang="en-US" sz="1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ru-RU" altLang="en-US"/>
              <a:t>Зачётный лист </a:t>
            </a:r>
            <a:endParaRPr lang="ru-RU" altLang="en-US"/>
          </a:p>
        </p:txBody>
      </p:sp>
      <p:sp>
        <p:nvSpPr>
          <p:cNvPr id="100" name="Текстовое поле 99"/>
          <p:cNvSpPr txBox="1"/>
          <p:nvPr/>
        </p:nvSpPr>
        <p:spPr>
          <a:xfrm>
            <a:off x="3556000" y="-1807845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en-US" sz="1400" b="1">
                <a:latin typeface="Times New Roman" panose="02020603050405020304" charset="0"/>
                <a:cs typeface="Calibri" charset="0"/>
              </a:rPr>
              <a:t>Зачётный лист </a:t>
            </a:r>
            <a:endParaRPr lang="ru-RU" altLang="en-US"/>
          </a:p>
        </p:txBody>
      </p:sp>
      <p:graphicFrame>
        <p:nvGraphicFramePr>
          <p:cNvPr id="4" name="Таблица 3"/>
          <p:cNvGraphicFramePr/>
          <p:nvPr/>
        </p:nvGraphicFramePr>
        <p:xfrm>
          <a:off x="434975" y="1133475"/>
          <a:ext cx="11247755" cy="53060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60170"/>
                <a:gridCol w="7094220"/>
                <a:gridCol w="1236980"/>
                <a:gridCol w="1556385"/>
              </a:tblGrid>
              <a:tr h="486410"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Дата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Тема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Отметка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Подпись инструктора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940"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1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1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Комплектация укладок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660"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1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1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Понятие о зонах тактической медицины. Действия в красной, жёлтой и зелёной зонах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3870"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1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1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Сортировка и эвакуация. Виды носилок, правила и порядок переноски раненого.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305"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1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1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Эвакуация пострадавшего: лёжа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305"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1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1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Эвакуация пострадавшего: стоя;приёмом Раутека;вдвоём;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940"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1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1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Эвакуация пострадавшего: с подручными приспособлениями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305"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1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1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Использование подручных средств: жгуты, шины, носилки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305"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1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1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Первая помощь при переломах костей, вывихах и ушибах.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305"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1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1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Предупреждение инфекционных заболеваний.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940"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1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1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Использование подручных средств для иммобилизации при переломах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4185"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1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1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Личная и коллективная гигиена. Выполнение правил гигиены в полевых условиях.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305"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1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1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Порядок транспортировки раненых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940">
                <a:tc gridSpan="2"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Участие в военно-спортивных играх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940"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1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1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«Северный Урал»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405"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1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1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«Северный ветер»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80000"/>
                        </a:lnSpc>
                        <a:buNone/>
                      </a:pPr>
                      <a:r>
                        <a:rPr lang="en-US" sz="1800" b="0">
                          <a:latin typeface="Times New Roman" panose="02020603050405020304" charset="0"/>
                          <a:cs typeface="Calibri" charset="0"/>
                        </a:rPr>
                        <a:t> </a:t>
                      </a:r>
                      <a:endParaRPr lang="en-US" altLang="en-US" sz="1800" b="0">
                        <a:latin typeface="Times New Roman" panose="02020603050405020304" charset="0"/>
                        <a:ea typeface="Calibri" charset="0"/>
                        <a:cs typeface="Calibri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00660"/>
            <a:ext cx="10972800" cy="1209040"/>
          </a:xfrm>
        </p:spPr>
        <p:txBody>
          <a:bodyPr/>
          <a:p>
            <a:pPr algn="ctr"/>
            <a:r>
              <a:rPr lang="ru-RU" altLang="en-US"/>
              <a:t>Тестовое задание промежуточной аттестации по тактической медицине</a:t>
            </a:r>
            <a:endParaRPr lang="ru-RU" altLang="en-US"/>
          </a:p>
        </p:txBody>
      </p:sp>
      <p:pic>
        <p:nvPicPr>
          <p:cNvPr id="4" name="Изображение 3" descr="Screenshot_20230424_1013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6525" y="1409700"/>
            <a:ext cx="9378950" cy="52755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39420"/>
            <a:ext cx="10972800" cy="691515"/>
          </a:xfrm>
        </p:spPr>
        <p:txBody>
          <a:bodyPr/>
          <a:p>
            <a:pPr algn="ctr"/>
            <a:r>
              <a:rPr lang="ru-RU" altLang="en-US">
                <a:sym typeface="+mn-ea"/>
              </a:rPr>
              <a:t>Список литературы</a:t>
            </a:r>
            <a:br>
              <a:rPr lang="ru-RU" altLang="en-US"/>
            </a:b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09600" y="1443355"/>
            <a:ext cx="10972800" cy="4953000"/>
          </a:xfrm>
        </p:spPr>
        <p:txBody>
          <a:bodyPr/>
          <a:p>
            <a:pPr marL="0" indent="0">
              <a:buNone/>
            </a:pPr>
            <a:r>
              <a:rPr lang="ru-RU" altLang="en-US" sz="2000"/>
              <a:t>1.Организация и проведение специального комплексного тренинга для командообразования и раскрытия личностных качеств: Методическое пособие – М.: ООО «Центр полиграфических услуг «РАДУГА», 2015.</a:t>
            </a:r>
            <a:endParaRPr lang="ru-RU" altLang="en-US" sz="2000"/>
          </a:p>
          <a:p>
            <a:pPr marL="0" indent="0">
              <a:buNone/>
            </a:pPr>
            <a:r>
              <a:rPr lang="ru-RU" altLang="en-US" sz="2000"/>
              <a:t>2. Основы медицинских знаний: Учебное пособие / Бубнов В.Г., Бубнова Н.В. – М.: Астрель, 2005. </a:t>
            </a:r>
            <a:endParaRPr lang="ru-RU" altLang="en-US" sz="2000"/>
          </a:p>
          <a:p>
            <a:pPr marL="0" indent="0">
              <a:buNone/>
            </a:pPr>
            <a:r>
              <a:rPr lang="ru-RU" altLang="en-US" sz="2000"/>
              <a:t>3. Первая помощь в экстремальных ситуациях: Практическое пособие/Петров С.В., Бубнов В.Г. – М.:НЦ ЭНАС,2000.</a:t>
            </a:r>
            <a:endParaRPr lang="ru-RU" altLang="en-US" sz="2000"/>
          </a:p>
          <a:p>
            <a:pPr marL="0" indent="0">
              <a:buNone/>
            </a:pPr>
            <a:r>
              <a:rPr lang="ru-RU" altLang="en-US" sz="2000"/>
              <a:t>4.Современная начальная военная подготовка: Учебно-методические материалы/ Даурцев К.В. и др. – М.: ООО «Технология защиты», 2016.</a:t>
            </a:r>
            <a:endParaRPr lang="ru-RU" altLang="en-US" sz="2000"/>
          </a:p>
          <a:p>
            <a:pPr marL="0" indent="0">
              <a:buNone/>
            </a:pPr>
            <a:r>
              <a:rPr lang="ru-RU" altLang="en-US" sz="2000"/>
              <a:t>5.Тактическая медицина современной иррегулярной войны в особых условиях. Том 1. Пустыня/ Евич Ю.Ю. – М.:ООО «Русский печатный двор», 2018.</a:t>
            </a:r>
            <a:endParaRPr lang="ru-RU" altLang="en-US" sz="2000"/>
          </a:p>
          <a:p>
            <a:pPr marL="0" indent="0">
              <a:buNone/>
            </a:pPr>
            <a:r>
              <a:rPr lang="ru-RU" altLang="en-US" sz="2000"/>
              <a:t>6.Тактическая медицина современной иррегулярной войны/ Евич Ю.Ю. – М.:ООО «Русский печатный двор», 2018.</a:t>
            </a:r>
            <a:endParaRPr lang="ru-RU" altLang="en-US" sz="2000"/>
          </a:p>
          <a:p>
            <a:pPr marL="0" indent="0">
              <a:buNone/>
            </a:pPr>
            <a:r>
              <a:rPr lang="ru-RU" altLang="en-US" sz="2000"/>
              <a:t>7.Снаряжение и экипировка/ Евич Ю.Ю. – М.:ООО «Русский печатный двор», 2018.</a:t>
            </a:r>
            <a:endParaRPr lang="ru-RU" altLang="en-US" sz="2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ue Waves">
  <a:themeElements>
    <a:clrScheme name="Blue Wav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66CC"/>
      </a:accent1>
      <a:accent2>
        <a:srgbClr val="3399FF"/>
      </a:accent2>
      <a:accent3>
        <a:srgbClr val="FFFFFF"/>
      </a:accent3>
      <a:accent4>
        <a:srgbClr val="000000"/>
      </a:accent4>
      <a:accent5>
        <a:srgbClr val="AAB8E2"/>
      </a:accent5>
      <a:accent6>
        <a:srgbClr val="2D8AE7"/>
      </a:accent6>
      <a:hlink>
        <a:srgbClr val="CC3300"/>
      </a:hlink>
      <a:folHlink>
        <a:srgbClr val="996600"/>
      </a:folHlink>
    </a:clrScheme>
    <a:fontScheme name="Blue Wav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itchFamily="2" charset="-122"/>
          </a:defRPr>
        </a:defPPr>
      </a:lstStyle>
    </a:lnDef>
  </a:objectDefaults>
  <a:extraClrSchemeLst>
    <a:extraClrScheme>
      <a:clrScheme name="Blue Wav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 Wav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 Wav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66CC"/>
        </a:accent1>
        <a:accent2>
          <a:srgbClr val="3399FF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2D8AE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3106</Words>
  <Application>WPS Presentation</Application>
  <PresentationFormat>宽屏</PresentationFormat>
  <Paragraphs>170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SimSun</vt:lpstr>
      <vt:lpstr>Wingdings</vt:lpstr>
      <vt:lpstr>Calibri Light</vt:lpstr>
      <vt:lpstr>Microsoft YaHei</vt:lpstr>
      <vt:lpstr>Arial Unicode MS</vt:lpstr>
      <vt:lpstr>Calibri</vt:lpstr>
      <vt:lpstr>Trebuchet MS</vt:lpstr>
      <vt:lpstr>OpenSymbol</vt:lpstr>
      <vt:lpstr>Times New Roman</vt:lpstr>
      <vt:lpstr>Blue Waves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admin1</cp:lastModifiedBy>
  <cp:revision>3</cp:revision>
  <dcterms:created xsi:type="dcterms:W3CDTF">2023-04-24T05:26:03Z</dcterms:created>
  <dcterms:modified xsi:type="dcterms:W3CDTF">2023-04-24T05:26:03Z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1049-11.1.0.11664</vt:lpwstr>
  </property>
  <property fmtid="{D5CDD505-2E9C-101B-9397-08002B2CF9AE}" pid="3" name="ICV">
    <vt:lpwstr/>
  </property>
</Properties>
</file>